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магурова Ольга Станиславовна" initials="КОС" lastIdx="0" clrIdx="0">
    <p:extLst>
      <p:ext uri="{19B8F6BF-5375-455C-9EA6-DF929625EA0E}">
        <p15:presenceInfo xmlns:p15="http://schemas.microsoft.com/office/powerpoint/2012/main" userId="S-1-5-21-901292189-1124696768-471799982-87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6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97,20%</c:v>
                </c:pt>
              </c:strCache>
            </c:strRef>
          </c:tx>
          <c:dPt>
            <c:idx val="0"/>
            <c:bubble3D val="0"/>
            <c:explosion val="23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09-47B4-911C-F98B97BFDFC3}"/>
              </c:ext>
            </c:extLst>
          </c:dPt>
          <c:dPt>
            <c:idx val="1"/>
            <c:bubble3D val="0"/>
            <c:explosion val="19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8909-47B4-911C-F98B97BFDFC3}"/>
              </c:ext>
            </c:extLst>
          </c:dPt>
          <c:dPt>
            <c:idx val="2"/>
            <c:bubble3D val="0"/>
            <c:explosion val="2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909-47B4-911C-F98B97BFDFC3}"/>
              </c:ext>
            </c:extLst>
          </c:dPt>
          <c:dPt>
            <c:idx val="3"/>
            <c:bubble3D val="0"/>
            <c:explosion val="3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09-47B4-911C-F98B97BFDFC3}"/>
              </c:ext>
            </c:extLst>
          </c:dPt>
          <c:dPt>
            <c:idx val="4"/>
            <c:bubble3D val="0"/>
            <c:explosion val="35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909-47B4-911C-F98B97BFDFC3}"/>
              </c:ext>
            </c:extLst>
          </c:dPt>
          <c:dPt>
            <c:idx val="5"/>
            <c:bubble3D val="0"/>
            <c:explosion val="2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09-47B4-911C-F98B97BFDFC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909-47B4-911C-F98B97BFDFC3}"/>
              </c:ext>
            </c:extLst>
          </c:dPt>
          <c:dLbls>
            <c:dLbl>
              <c:idx val="6"/>
              <c:layout>
                <c:manualLayout>
                  <c:x val="9.6447096846955203E-3"/>
                  <c:y val="0.1556700926933473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09-47B4-911C-F98B97BFDFC3}"/>
                </c:ext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Подоходный налог</c:v>
                </c:pt>
                <c:pt idx="1">
                  <c:v>Налог на прибыль</c:v>
                </c:pt>
                <c:pt idx="2">
                  <c:v>Налоги на собственность</c:v>
                </c:pt>
                <c:pt idx="3">
                  <c:v>НДС</c:v>
                </c:pt>
                <c:pt idx="4">
                  <c:v>Налоги из выручки</c:v>
                </c:pt>
                <c:pt idx="5">
                  <c:v>Компенсации расходов госудасрства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0.46899999999999997</c:v>
                </c:pt>
                <c:pt idx="1">
                  <c:v>0.13800000000000001</c:v>
                </c:pt>
                <c:pt idx="2">
                  <c:v>8.5999999999999993E-2</c:v>
                </c:pt>
                <c:pt idx="3">
                  <c:v>0.16700000000000001</c:v>
                </c:pt>
                <c:pt idx="4">
                  <c:v>3.4000000000000002E-2</c:v>
                </c:pt>
                <c:pt idx="5">
                  <c:v>3.3000000000000002E-2</c:v>
                </c:pt>
                <c:pt idx="6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9-47B4-911C-F98B97BFDFC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rodskievesti.ru/2019/11/29/byudzhet-2020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-nc-sa/3.0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9" name="Google Shape;4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781" y="0"/>
            <a:ext cx="103624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"/>
          <p:cNvSpPr txBox="1"/>
          <p:nvPr/>
        </p:nvSpPr>
        <p:spPr>
          <a:xfrm>
            <a:off x="914781" y="6858000"/>
            <a:ext cx="103624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Это изображение</a:t>
            </a:r>
            <a:r>
              <a:rPr lang="ru-RU"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автор: Неизвестный автор, лицензия: </a:t>
            </a:r>
            <a:r>
              <a:rPr lang="ru-RU" sz="9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7" name="Google Shape;127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8" name="Google Shape;128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74" name="Google Shape;17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6372" y="365126"/>
            <a:ext cx="1236867" cy="82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10800000" flipH="1">
            <a:off x="517315" y="78778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ldNum" idx="12"/>
          </p:nvPr>
        </p:nvSpPr>
        <p:spPr>
          <a:xfrm>
            <a:off x="11674684" y="116631"/>
            <a:ext cx="397979" cy="360041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 w="41275" cap="flat" cmpd="dbl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36806" y="5718148"/>
            <a:ext cx="1236867" cy="82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89" name="Google Shape;89;p7" descr="Сердце с пульсом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8833449" y="603850"/>
            <a:ext cx="1002100" cy="10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>
            <a:spLocks noGrp="1"/>
          </p:cNvSpPr>
          <p:nvPr>
            <p:ph type="ctrTitle"/>
          </p:nvPr>
        </p:nvSpPr>
        <p:spPr>
          <a:xfrm>
            <a:off x="1729409" y="3597965"/>
            <a:ext cx="9153939" cy="219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None/>
            </a:pPr>
            <a:br>
              <a:rPr lang="ru-RU" dirty="0">
                <a:solidFill>
                  <a:srgbClr val="FFFF00"/>
                </a:solidFill>
                <a:highlight>
                  <a:srgbClr val="008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dirty="0">
                <a:solidFill>
                  <a:srgbClr val="FFFF00"/>
                </a:solidFill>
                <a:highlight>
                  <a:srgbClr val="008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для граждан</a:t>
            </a:r>
            <a:br>
              <a:rPr lang="ru-RU" dirty="0">
                <a:solidFill>
                  <a:srgbClr val="FFFF00"/>
                </a:solidFill>
                <a:highlight>
                  <a:srgbClr val="008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dirty="0">
                <a:solidFill>
                  <a:srgbClr val="FFFF00"/>
                </a:solidFill>
                <a:highlight>
                  <a:srgbClr val="008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на 2026 год</a:t>
            </a:r>
            <a:br>
              <a:rPr lang="ru-RU" dirty="0">
                <a:solidFill>
                  <a:srgbClr val="FFFF00"/>
                </a:solidFill>
                <a:highlight>
                  <a:srgbClr val="008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dirty="0">
                <a:solidFill>
                  <a:srgbClr val="FFFF00"/>
                </a:solidFill>
                <a:highlight>
                  <a:srgbClr val="008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</a:t>
            </a:r>
            <a:endParaRPr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subTitle" idx="1"/>
          </p:nvPr>
        </p:nvSpPr>
        <p:spPr>
          <a:xfrm>
            <a:off x="2593911" y="5467740"/>
            <a:ext cx="7788954" cy="112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87500"/>
              </a:lnSpc>
              <a:spcBef>
                <a:spcPts val="0"/>
              </a:spcBef>
              <a:buSzPts val="1600"/>
            </a:pPr>
            <a:r>
              <a:rPr lang="ru-RU" sz="4400" dirty="0" err="1"/>
              <a:t>Верхнедвинский</a:t>
            </a:r>
            <a:r>
              <a:rPr lang="ru-RU" sz="4400" dirty="0"/>
              <a:t> район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Times New Roman"/>
              <a:buNone/>
            </a:pPr>
            <a:r>
              <a:rPr lang="ru-RU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Оглавление</a:t>
            </a:r>
            <a:endParaRPr/>
          </a:p>
        </p:txBody>
      </p:sp>
      <p:sp>
        <p:nvSpPr>
          <p:cNvPr id="356" name="Google Shape;356;p3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Состав расходов  консолидированного бюджета района </a:t>
            </a:r>
            <a:endParaRPr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Структура консолидированного бюджета района </a:t>
            </a:r>
            <a:r>
              <a:rPr lang="ru-RU" u="sng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Верхнедвинского</a:t>
            </a:r>
            <a:r>
              <a:rPr lang="ru-RU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района</a:t>
            </a:r>
            <a:endParaRPr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Структура бюджета</a:t>
            </a:r>
            <a:r>
              <a:rPr lang="ru-RU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района</a:t>
            </a:r>
            <a:endParaRPr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Основные доходы консолидированного бюджета района</a:t>
            </a:r>
            <a:endParaRPr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Структура собственных доходов бюджета</a:t>
            </a:r>
            <a:endParaRPr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Социально-защищенные расходы бюджета</a:t>
            </a:r>
            <a:endParaRPr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Распределение </a:t>
            </a:r>
            <a:r>
              <a:rPr lang="ru-RU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бюджета</a:t>
            </a:r>
            <a:r>
              <a:rPr lang="ru-RU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 отраслям</a:t>
            </a:r>
            <a:endParaRPr u="sng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 dirty="0"/>
          </a:p>
        </p:txBody>
      </p:sp>
      <p:sp>
        <p:nvSpPr>
          <p:cNvPr id="357" name="Google Shape;357;p38"/>
          <p:cNvSpPr txBox="1">
            <a:spLocks noGrp="1"/>
          </p:cNvSpPr>
          <p:nvPr>
            <p:ph type="sldNum" idx="12"/>
          </p:nvPr>
        </p:nvSpPr>
        <p:spPr>
          <a:xfrm>
            <a:off x="11674684" y="116631"/>
            <a:ext cx="397979" cy="360041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 w="41275" cap="flat" cmpd="dbl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pic>
        <p:nvPicPr>
          <p:cNvPr id="358" name="Google Shape;358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109950">
            <a:off x="-315162" y="4334883"/>
            <a:ext cx="2807256" cy="269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"/>
          <p:cNvSpPr txBox="1">
            <a:spLocks noGrp="1"/>
          </p:cNvSpPr>
          <p:nvPr>
            <p:ph type="title"/>
          </p:nvPr>
        </p:nvSpPr>
        <p:spPr>
          <a:xfrm>
            <a:off x="2135559" y="646544"/>
            <a:ext cx="9366603" cy="11295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50800" dir="5400000" algn="ctr" rotWithShape="0">
              <a:srgbClr val="00B0F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Times New Roman"/>
              <a:buNone/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 расходов  консолидированного бюджета района </a:t>
            </a:r>
            <a:endParaRPr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7" name="Google Shape;387;p40"/>
          <p:cNvGrpSpPr/>
          <p:nvPr/>
        </p:nvGrpSpPr>
        <p:grpSpPr>
          <a:xfrm>
            <a:off x="1083103" y="2017644"/>
            <a:ext cx="10419059" cy="4572354"/>
            <a:chOff x="2449" y="574357"/>
            <a:chExt cx="10419059" cy="3515797"/>
          </a:xfrm>
        </p:grpSpPr>
        <p:sp>
          <p:nvSpPr>
            <p:cNvPr id="388" name="Google Shape;388;p40"/>
            <p:cNvSpPr/>
            <p:nvPr/>
          </p:nvSpPr>
          <p:spPr>
            <a:xfrm>
              <a:off x="92897" y="600901"/>
              <a:ext cx="1567007" cy="1079668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1998" r="-1999"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2449" y="1696614"/>
              <a:ext cx="1747902" cy="549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 txBox="1"/>
            <p:nvPr/>
          </p:nvSpPr>
          <p:spPr>
            <a:xfrm>
              <a:off x="2449" y="1696614"/>
              <a:ext cx="1747902" cy="549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Gothic"/>
                <a:buNone/>
              </a:pPr>
              <a:endParaRPr sz="1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rPr lang="ru-RU" sz="11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Здравоохранение</a:t>
              </a:r>
            </a:p>
            <a:p>
              <a:pPr marL="171450" marR="0" lvl="0" indent="-17145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ru-RU" sz="1100" dirty="0"/>
                <a:t>16343,8 тыс. рублей</a:t>
              </a:r>
              <a:endParaRPr sz="1100" dirty="0"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907118" y="592878"/>
              <a:ext cx="1567007" cy="1079668"/>
            </a:xfrm>
            <a:prstGeom prst="roundRect">
              <a:avLst>
                <a:gd name="adj" fmla="val 16667"/>
              </a:avLst>
            </a:prstGeom>
            <a:blipFill rotWithShape="1">
              <a:blip r:embed="rId4">
                <a:alphaModFix/>
              </a:blip>
              <a:stretch>
                <a:fillRect l="-1998" r="-1999"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907118" y="1672546"/>
              <a:ext cx="1567007" cy="581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 txBox="1"/>
            <p:nvPr/>
          </p:nvSpPr>
          <p:spPr>
            <a:xfrm>
              <a:off x="1750350" y="1672546"/>
              <a:ext cx="1723775" cy="581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Gothic"/>
                <a:buNone/>
              </a:pPr>
              <a:endParaRPr sz="1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rPr lang="ru-RU" sz="11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Образование</a:t>
              </a:r>
            </a:p>
            <a:p>
              <a:pPr marL="171450" marR="0" lvl="0" indent="-17145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ru-RU" sz="1100" dirty="0"/>
                <a:t>28155,3 тыс. рублей</a:t>
              </a:r>
              <a:endParaRPr sz="1100" dirty="0"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3896200" y="636070"/>
              <a:ext cx="1656604" cy="1079668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stretch>
                <a:fillRect l="-1998" r="-1999"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3630892" y="1802122"/>
              <a:ext cx="2276814" cy="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 txBox="1"/>
            <p:nvPr/>
          </p:nvSpPr>
          <p:spPr>
            <a:xfrm>
              <a:off x="3630892" y="1732106"/>
              <a:ext cx="2116637" cy="65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25" tIns="78225" rIns="78225" bIns="0" anchor="t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ru-RU" sz="11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Физическая культура, спорт, культура и средства массовой информации</a:t>
              </a:r>
            </a:p>
            <a:p>
              <a:pPr marL="285750" marR="0" lvl="0" indent="-2857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ru-RU" sz="1100" dirty="0"/>
                <a:t>6554,2 тыс. рублей</a:t>
              </a:r>
              <a:endParaRPr sz="11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064473" y="592878"/>
              <a:ext cx="1723774" cy="1079668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stretch>
                <a:fillRect l="-1998" r="-1999"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064473" y="1672546"/>
              <a:ext cx="1567007" cy="581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 txBox="1"/>
            <p:nvPr/>
          </p:nvSpPr>
          <p:spPr>
            <a:xfrm>
              <a:off x="5974027" y="1570984"/>
              <a:ext cx="1901996" cy="879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875" tIns="56875" rIns="56875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entury Gothic"/>
                <a:buNone/>
              </a:pPr>
              <a:endParaRPr sz="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ru-RU" sz="11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Жилищно-коммунальные услуги и жилищное строительство</a:t>
              </a:r>
            </a:p>
            <a:p>
              <a:pPr marL="171450" marR="0" lvl="0" indent="-171450" algn="just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7366,3 тыс. рублей</a:t>
              </a:r>
            </a:p>
            <a:p>
              <a:pPr marL="0" marR="0" lvl="0" indent="0" algn="just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entury Gothic"/>
                <a:buNone/>
              </a:pPr>
              <a:endParaRPr sz="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8210321" y="574357"/>
              <a:ext cx="1789114" cy="1106659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stretch>
                <a:fillRect l="-1998" r="-1999"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7788247" y="1643976"/>
              <a:ext cx="2633261" cy="628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 txBox="1"/>
            <p:nvPr/>
          </p:nvSpPr>
          <p:spPr>
            <a:xfrm>
              <a:off x="7788247" y="1643976"/>
              <a:ext cx="2633261" cy="628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25" tIns="78225" rIns="78225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 Gothic"/>
                <a:buNone/>
              </a:pPr>
              <a:endParaRPr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ru-RU" sz="11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Охрана окружающей среды</a:t>
              </a:r>
            </a:p>
            <a:p>
              <a:pPr marL="285750" marR="0" lvl="0" indent="-28575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ru-RU" sz="1100" dirty="0"/>
                <a:t>276,0 тыс. рублей</a:t>
              </a:r>
              <a:endParaRPr sz="1100" dirty="0"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119708" y="2493344"/>
              <a:ext cx="1567007" cy="1079668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stretch>
                <a:fillRect l="-9999" r="-9999"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942975" y="3508795"/>
              <a:ext cx="1567007" cy="581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 txBox="1"/>
            <p:nvPr/>
          </p:nvSpPr>
          <p:spPr>
            <a:xfrm>
              <a:off x="942975" y="3508795"/>
              <a:ext cx="1955508" cy="581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25" tIns="78225" rIns="78225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 Gothic"/>
                <a:buNone/>
              </a:pPr>
              <a:endParaRPr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ru-RU" sz="11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Общегосударственная деятельность</a:t>
              </a:r>
            </a:p>
            <a:p>
              <a:pPr marL="285750" marR="0" lvl="0" indent="-28575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ru-RU" sz="1100" dirty="0"/>
                <a:t>10658,6 тыс. рублей</a:t>
              </a:r>
              <a:endParaRPr sz="1100" dirty="0"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3093203" y="2493344"/>
              <a:ext cx="1567007" cy="1079668"/>
            </a:xfrm>
            <a:prstGeom prst="roundRect">
              <a:avLst>
                <a:gd name="adj" fmla="val 16667"/>
              </a:avLst>
            </a:prstGeom>
            <a:blipFill rotWithShape="1">
              <a:blip r:embed="rId9">
                <a:alphaModFix/>
              </a:blip>
              <a:stretch>
                <a:fillRect l="-10999" r="-10999"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2666749" y="3508795"/>
              <a:ext cx="1567007" cy="581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 txBox="1"/>
            <p:nvPr/>
          </p:nvSpPr>
          <p:spPr>
            <a:xfrm>
              <a:off x="2707457" y="3507880"/>
              <a:ext cx="2348597" cy="581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25" tIns="78225" rIns="78225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 Gothic"/>
                <a:buNone/>
              </a:pPr>
              <a:endParaRPr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ru-RU" sz="11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Социальная политика</a:t>
              </a:r>
            </a:p>
            <a:p>
              <a:pPr marL="285750" marR="0" lvl="0" indent="-28575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ru-RU" sz="1100" dirty="0"/>
                <a:t>5792,8 тыс. рублей</a:t>
              </a:r>
              <a:endParaRPr sz="1100" dirty="0"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4390522" y="3508795"/>
              <a:ext cx="1567007" cy="581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5124202" y="2466519"/>
              <a:ext cx="1567007" cy="1079668"/>
            </a:xfrm>
            <a:prstGeom prst="roundRect">
              <a:avLst>
                <a:gd name="adj" fmla="val 16667"/>
              </a:avLst>
            </a:prstGeom>
            <a:blipFill rotWithShape="1">
              <a:blip r:embed="rId10">
                <a:alphaModFix/>
              </a:blip>
              <a:stretch>
                <a:fillRect l="-4999" r="-4998"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6114296" y="3508795"/>
              <a:ext cx="1567007" cy="581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 txBox="1"/>
            <p:nvPr/>
          </p:nvSpPr>
          <p:spPr>
            <a:xfrm>
              <a:off x="4233756" y="3508795"/>
              <a:ext cx="3447547" cy="581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25" tIns="78225" rIns="78225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 Gothic"/>
                <a:buNone/>
              </a:pPr>
              <a:endParaRPr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ru-RU" sz="11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Национальная экономика</a:t>
              </a:r>
            </a:p>
            <a:p>
              <a:pPr marL="285750" marR="0" lvl="0" indent="-28575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ru-RU" sz="1100" dirty="0"/>
                <a:t>2287,2 тыс. рублей</a:t>
              </a:r>
              <a:endParaRPr sz="1100" dirty="0"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7097697" y="2470180"/>
              <a:ext cx="1642913" cy="1076007"/>
            </a:xfrm>
            <a:prstGeom prst="roundRect">
              <a:avLst>
                <a:gd name="adj" fmla="val 16667"/>
              </a:avLst>
            </a:prstGeom>
            <a:blipFill rotWithShape="1">
              <a:blip r:embed="rId11">
                <a:alphaModFix/>
              </a:blip>
              <a:stretch>
                <a:fillRect t="-17999" b="-17997"/>
              </a:stretch>
            </a:blip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7876023" y="3507880"/>
              <a:ext cx="1567007" cy="581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 txBox="1"/>
            <p:nvPr/>
          </p:nvSpPr>
          <p:spPr>
            <a:xfrm>
              <a:off x="6421521" y="3507880"/>
              <a:ext cx="3021509" cy="581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25" tIns="78225" rIns="78225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 Gothic"/>
                <a:buNone/>
              </a:pPr>
              <a:endParaRPr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ru-RU" sz="11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Национальная оборона</a:t>
              </a:r>
            </a:p>
            <a:p>
              <a:pPr marL="285750" marR="0" lvl="0" indent="-28575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ru-RU" sz="1100" dirty="0"/>
                <a:t>15,1 тыс. рублей</a:t>
              </a:r>
              <a:endParaRPr sz="1100" dirty="0"/>
            </a:p>
          </p:txBody>
        </p:sp>
      </p:grpSp>
      <p:sp>
        <p:nvSpPr>
          <p:cNvPr id="418" name="Google Shape;418;p40"/>
          <p:cNvSpPr txBox="1">
            <a:spLocks noGrp="1"/>
          </p:cNvSpPr>
          <p:nvPr>
            <p:ph type="sldNum" idx="12"/>
          </p:nvPr>
        </p:nvSpPr>
        <p:spPr>
          <a:xfrm>
            <a:off x="11674684" y="116631"/>
            <a:ext cx="397979" cy="360041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 w="41275" cap="flat" cmpd="dbl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419" name="Google Shape;419;p40">
            <a:hlinkClick r:id="rId12" action="ppaction://hlinksldjump"/>
          </p:cNvPr>
          <p:cNvSpPr/>
          <p:nvPr/>
        </p:nvSpPr>
        <p:spPr>
          <a:xfrm>
            <a:off x="11856640" y="6589998"/>
            <a:ext cx="216022" cy="216024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"/>
          <p:cNvSpPr txBox="1">
            <a:spLocks noGrp="1"/>
          </p:cNvSpPr>
          <p:nvPr>
            <p:ph type="title"/>
          </p:nvPr>
        </p:nvSpPr>
        <p:spPr>
          <a:xfrm>
            <a:off x="2306595" y="609600"/>
            <a:ext cx="9119286" cy="1081088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A9A3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Times New Roman"/>
              <a:buNone/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консолидированного бюджета </a:t>
            </a:r>
            <a:r>
              <a:rPr lang="ru-RU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Верхнедвинского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района</a:t>
            </a:r>
            <a:endParaRPr dirty="0"/>
          </a:p>
        </p:txBody>
      </p:sp>
      <p:grpSp>
        <p:nvGrpSpPr>
          <p:cNvPr id="425" name="Google Shape;425;p41"/>
          <p:cNvGrpSpPr/>
          <p:nvPr/>
        </p:nvGrpSpPr>
        <p:grpSpPr>
          <a:xfrm>
            <a:off x="3093425" y="2133600"/>
            <a:ext cx="7906975" cy="3778250"/>
            <a:chOff x="504212" y="0"/>
            <a:chExt cx="7906975" cy="3778250"/>
          </a:xfrm>
        </p:grpSpPr>
        <p:sp>
          <p:nvSpPr>
            <p:cNvPr id="426" name="Google Shape;426;p41"/>
            <p:cNvSpPr/>
            <p:nvPr/>
          </p:nvSpPr>
          <p:spPr>
            <a:xfrm>
              <a:off x="668654" y="0"/>
              <a:ext cx="7578090" cy="37782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0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504212" y="1133475"/>
              <a:ext cx="3844766" cy="1511300"/>
            </a:xfrm>
            <a:prstGeom prst="roundRect">
              <a:avLst>
                <a:gd name="adj" fmla="val 16667"/>
              </a:avLst>
            </a:prstGeom>
            <a:solidFill>
              <a:srgbClr val="A52F0D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 txBox="1"/>
            <p:nvPr/>
          </p:nvSpPr>
          <p:spPr>
            <a:xfrm>
              <a:off x="577988" y="1207251"/>
              <a:ext cx="3697214" cy="1363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2400"/>
                <a:buFont typeface="Century Gothic"/>
                <a:buNone/>
              </a:pPr>
              <a:r>
                <a:rPr lang="ru-RU" sz="2400" b="1" i="1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Районный бюджет</a:t>
              </a: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4566421" y="1133475"/>
              <a:ext cx="3844766" cy="1511300"/>
            </a:xfrm>
            <a:prstGeom prst="roundRect">
              <a:avLst>
                <a:gd name="adj" fmla="val 16667"/>
              </a:avLst>
            </a:prstGeom>
            <a:solidFill>
              <a:srgbClr val="A52F0D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 txBox="1"/>
            <p:nvPr/>
          </p:nvSpPr>
          <p:spPr>
            <a:xfrm>
              <a:off x="4640197" y="1207251"/>
              <a:ext cx="3697214" cy="1363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2400"/>
                <a:buFont typeface="Century Gothic"/>
                <a:buNone/>
              </a:pPr>
              <a:r>
                <a:rPr lang="ru-RU" sz="2400" b="1" i="1" dirty="0">
                  <a:solidFill>
                    <a:srgbClr val="FFC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Бюджеты первичного уровня</a:t>
              </a:r>
              <a:endParaRPr dirty="0"/>
            </a:p>
            <a:p>
              <a:pPr marR="0" lvl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FFC000"/>
                </a:buClr>
                <a:buSzPts val="2400"/>
              </a:pPr>
              <a:r>
                <a:rPr lang="ru-RU" sz="2400" b="1" i="1" dirty="0">
                  <a:solidFill>
                    <a:srgbClr val="FFC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(9 сельских Советов)</a:t>
              </a:r>
              <a:endParaRPr dirty="0"/>
            </a:p>
          </p:txBody>
        </p:sp>
      </p:grpSp>
      <p:cxnSp>
        <p:nvCxnSpPr>
          <p:cNvPr id="431" name="Google Shape;431;p41"/>
          <p:cNvCxnSpPr/>
          <p:nvPr/>
        </p:nvCxnSpPr>
        <p:spPr>
          <a:xfrm flipH="1">
            <a:off x="4978400" y="1690688"/>
            <a:ext cx="231096" cy="1578985"/>
          </a:xfrm>
          <a:prstGeom prst="straightConnector1">
            <a:avLst/>
          </a:prstGeom>
          <a:noFill/>
          <a:ln w="38100" cap="flat" cmpd="sng">
            <a:solidFill>
              <a:srgbClr val="9D2D0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2" name="Google Shape;432;p41"/>
          <p:cNvCxnSpPr/>
          <p:nvPr/>
        </p:nvCxnSpPr>
        <p:spPr>
          <a:xfrm>
            <a:off x="7352145" y="1690688"/>
            <a:ext cx="960582" cy="1578985"/>
          </a:xfrm>
          <a:prstGeom prst="straightConnector1">
            <a:avLst/>
          </a:prstGeom>
          <a:noFill/>
          <a:ln w="38100" cap="flat" cmpd="sng">
            <a:solidFill>
              <a:srgbClr val="9D2D0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3" name="Google Shape;433;p41"/>
          <p:cNvSpPr txBox="1">
            <a:spLocks noGrp="1"/>
          </p:cNvSpPr>
          <p:nvPr>
            <p:ph type="sldNum" idx="12"/>
          </p:nvPr>
        </p:nvSpPr>
        <p:spPr>
          <a:xfrm>
            <a:off x="11674684" y="116631"/>
            <a:ext cx="397979" cy="360041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 w="41275" cap="flat" cmpd="dbl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434" name="Google Shape;434;p41">
            <a:hlinkClick r:id="rId3" action="ppaction://hlinksldjump"/>
          </p:cNvPr>
          <p:cNvSpPr/>
          <p:nvPr/>
        </p:nvSpPr>
        <p:spPr>
          <a:xfrm>
            <a:off x="11856640" y="6589998"/>
            <a:ext cx="216022" cy="216024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>
            <a:spLocks noGrp="1"/>
          </p:cNvSpPr>
          <p:nvPr>
            <p:ph type="title"/>
          </p:nvPr>
        </p:nvSpPr>
        <p:spPr>
          <a:xfrm>
            <a:off x="2207567" y="692696"/>
            <a:ext cx="8155633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Times New Roman"/>
              <a:buNone/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бюджета района</a:t>
            </a:r>
            <a:endParaRPr dirty="0"/>
          </a:p>
        </p:txBody>
      </p:sp>
      <p:grpSp>
        <p:nvGrpSpPr>
          <p:cNvPr id="440" name="Google Shape;440;p42"/>
          <p:cNvGrpSpPr/>
          <p:nvPr/>
        </p:nvGrpSpPr>
        <p:grpSpPr>
          <a:xfrm>
            <a:off x="1445104" y="1908993"/>
            <a:ext cx="10312887" cy="4601137"/>
            <a:chOff x="-96093" y="103011"/>
            <a:chExt cx="10179518" cy="4490287"/>
          </a:xfrm>
        </p:grpSpPr>
        <p:sp>
          <p:nvSpPr>
            <p:cNvPr id="441" name="Google Shape;441;p42"/>
            <p:cNvSpPr/>
            <p:nvPr/>
          </p:nvSpPr>
          <p:spPr>
            <a:xfrm>
              <a:off x="1189" y="238143"/>
              <a:ext cx="2695376" cy="734441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 w="158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2"/>
            <p:cNvSpPr txBox="1"/>
            <p:nvPr/>
          </p:nvSpPr>
          <p:spPr>
            <a:xfrm>
              <a:off x="-96093" y="270824"/>
              <a:ext cx="2771147" cy="846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000"/>
                <a:buFont typeface="Times New Roman"/>
                <a:buNone/>
              </a:pPr>
              <a:r>
                <a:rPr lang="ru-RU" sz="2000" dirty="0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Доходы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000"/>
                <a:buFont typeface="Times New Roman"/>
                <a:buNone/>
              </a:pPr>
              <a:r>
                <a:rPr lang="ru-RU" sz="2000" dirty="0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77 425,4 тыс. рублей</a:t>
              </a:r>
              <a:endParaRPr sz="2000" dirty="0"/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270727" y="972585"/>
              <a:ext cx="269537" cy="11861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82250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4" name="Google Shape;444;p42"/>
            <p:cNvSpPr/>
            <p:nvPr/>
          </p:nvSpPr>
          <p:spPr>
            <a:xfrm>
              <a:off x="540265" y="1117369"/>
              <a:ext cx="1756225" cy="2082726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89803"/>
              </a:srgbClr>
            </a:solidFill>
            <a:ln w="15875" cap="rnd" cmpd="sng">
              <a:solidFill>
                <a:srgbClr val="A52F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2"/>
            <p:cNvSpPr txBox="1"/>
            <p:nvPr/>
          </p:nvSpPr>
          <p:spPr>
            <a:xfrm>
              <a:off x="591703" y="1168807"/>
              <a:ext cx="1653349" cy="1979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endPara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sz="1400" b="0" i="0" u="none" strike="noStrike" cap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Налоговые доходы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sz="1400" b="0" i="0" u="none" strike="noStrike" cap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Неналоговые доходы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sz="1400" b="0" i="0" u="none" strike="noStrike" cap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Безвозмездные поступления (межбюджетные трансферты)</a:t>
              </a: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2977701" y="246575"/>
              <a:ext cx="2600537" cy="827920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 w="158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2"/>
            <p:cNvSpPr txBox="1"/>
            <p:nvPr/>
          </p:nvSpPr>
          <p:spPr>
            <a:xfrm>
              <a:off x="3001950" y="270824"/>
              <a:ext cx="2552039" cy="779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000"/>
                <a:buFont typeface="Times New Roman"/>
                <a:buNone/>
              </a:pPr>
              <a:r>
                <a:rPr lang="ru-RU" sz="2000" dirty="0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Расходы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000"/>
                <a:buFont typeface="Times New Roman"/>
                <a:buNone/>
              </a:pPr>
              <a:r>
                <a:rPr lang="ru-RU" sz="2000" dirty="0">
                  <a:solidFill>
                    <a:srgbClr val="7030A0"/>
                  </a:solidFill>
                  <a:latin typeface="Times New Roman"/>
                  <a:cs typeface="Times New Roman"/>
                  <a:sym typeface="Times New Roman"/>
                </a:rPr>
                <a:t>76 989,4 тыс. рублей</a:t>
              </a:r>
              <a:endParaRPr dirty="0"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3237756" y="1074495"/>
              <a:ext cx="119764" cy="164410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82250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9" name="Google Shape;449;p42"/>
            <p:cNvSpPr/>
            <p:nvPr/>
          </p:nvSpPr>
          <p:spPr>
            <a:xfrm>
              <a:off x="3357519" y="1551171"/>
              <a:ext cx="2961861" cy="3042127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89803"/>
              </a:srgbClr>
            </a:solidFill>
            <a:ln w="15875" cap="rnd" cmpd="sng">
              <a:solidFill>
                <a:srgbClr val="A52F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2"/>
            <p:cNvSpPr txBox="1"/>
            <p:nvPr/>
          </p:nvSpPr>
          <p:spPr>
            <a:xfrm>
              <a:off x="3454802" y="1507191"/>
              <a:ext cx="2793101" cy="2719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entury Gothic"/>
                <a:buNone/>
              </a:pPr>
              <a:endParaRPr sz="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sz="1400" b="0" i="0" u="none" strike="noStrike" cap="none" dirty="0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Общегосударственная деятельность</a:t>
              </a:r>
              <a:endParaRPr dirty="0"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sz="1400" b="0" i="0" u="none" strike="noStrike" cap="none" dirty="0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Национальная экономика</a:t>
              </a:r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dirty="0">
                  <a:solidFill>
                    <a:srgbClr val="7030A0"/>
                  </a:solidFill>
                  <a:latin typeface="Times New Roman"/>
                  <a:cs typeface="Times New Roman"/>
                  <a:sym typeface="Times New Roman"/>
                </a:rPr>
                <a:t>Национальная оборона</a:t>
              </a:r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dirty="0">
                  <a:solidFill>
                    <a:srgbClr val="7030A0"/>
                  </a:solidFill>
                  <a:latin typeface="Times New Roman"/>
                  <a:cs typeface="Times New Roman"/>
                  <a:sym typeface="Times New Roman"/>
                </a:rPr>
                <a:t>Охрана окружающей среды</a:t>
              </a:r>
              <a:endParaRPr dirty="0"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sz="1400" b="0" i="0" u="none" strike="noStrike" cap="none" dirty="0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Жилищно-коммунальные услуги и жилищное строительство</a:t>
              </a:r>
              <a:endParaRPr dirty="0"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sz="1400" b="0" i="0" u="none" strike="noStrike" cap="none" dirty="0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Здравоохранение</a:t>
              </a:r>
              <a:endParaRPr dirty="0"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sz="1400" b="0" i="0" u="none" strike="noStrike" cap="none" dirty="0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Физическая культура, спорт, культура и средства массовой информации</a:t>
              </a:r>
              <a:endParaRPr dirty="0"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sz="1400" b="0" i="0" u="none" strike="noStrike" cap="none" dirty="0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Образование</a:t>
              </a:r>
              <a:endParaRPr dirty="0"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sz="1400" b="0" i="0" u="none" strike="noStrike" cap="none" dirty="0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Социальная политика</a:t>
              </a:r>
              <a:endParaRPr dirty="0"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5876237" y="103011"/>
              <a:ext cx="4207188" cy="913554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 w="158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2"/>
            <p:cNvSpPr txBox="1"/>
            <p:nvPr/>
          </p:nvSpPr>
          <p:spPr>
            <a:xfrm>
              <a:off x="5876237" y="238144"/>
              <a:ext cx="4124957" cy="778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000"/>
                <a:buFont typeface="Times New Roman"/>
                <a:buNone/>
              </a:pPr>
              <a:r>
                <a:rPr lang="ru-RU" sz="2000" dirty="0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Направления использования профицита (превышение доходов над расходами) </a:t>
              </a:r>
              <a:r>
                <a:rPr lang="ru-RU" sz="2000" dirty="0">
                  <a:solidFill>
                    <a:srgbClr val="7030A0"/>
                  </a:solidFill>
                  <a:latin typeface="Times New Roman"/>
                  <a:cs typeface="Times New Roman"/>
                  <a:sym typeface="Times New Roman"/>
                </a:rPr>
                <a:t>436,0 тыс. рублей</a:t>
              </a:r>
              <a:endParaRPr dirty="0"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6383139" y="1016564"/>
              <a:ext cx="244863" cy="6648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82250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4" name="Google Shape;454;p42"/>
            <p:cNvSpPr/>
            <p:nvPr/>
          </p:nvSpPr>
          <p:spPr>
            <a:xfrm>
              <a:off x="6628002" y="1551171"/>
              <a:ext cx="2787836" cy="1167428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89803"/>
              </a:srgbClr>
            </a:solidFill>
            <a:ln w="15875" cap="rnd" cmpd="sng">
              <a:solidFill>
                <a:srgbClr val="A52F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2"/>
            <p:cNvSpPr txBox="1"/>
            <p:nvPr/>
          </p:nvSpPr>
          <p:spPr>
            <a:xfrm>
              <a:off x="6754805" y="1507191"/>
              <a:ext cx="2629088" cy="649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endParaRPr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sz="1400" b="0" i="0" u="none" strike="noStrike" cap="none" dirty="0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Платежи в качестве гаранта</a:t>
              </a:r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Times New Roman"/>
                <a:buChar char="•"/>
              </a:pPr>
              <a:r>
                <a:rPr lang="ru-RU" dirty="0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Исполнение обязательств по погашению облигационных займов</a:t>
              </a:r>
              <a:endParaRPr lang="ru-RU" sz="1400" b="0" i="0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R="0" lvl="1" algn="just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7030A0"/>
                </a:buClr>
                <a:buSzPts val="1400"/>
              </a:pPr>
              <a:endParaRPr dirty="0"/>
            </a:p>
          </p:txBody>
        </p:sp>
      </p:grpSp>
      <p:sp>
        <p:nvSpPr>
          <p:cNvPr id="456" name="Google Shape;456;p42"/>
          <p:cNvSpPr/>
          <p:nvPr/>
        </p:nvSpPr>
        <p:spPr>
          <a:xfrm>
            <a:off x="3038762" y="1624854"/>
            <a:ext cx="447688" cy="369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42"/>
          <p:cNvSpPr/>
          <p:nvPr/>
        </p:nvSpPr>
        <p:spPr>
          <a:xfrm>
            <a:off x="5135416" y="1624853"/>
            <a:ext cx="447686" cy="4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42"/>
          <p:cNvSpPr txBox="1">
            <a:spLocks noGrp="1"/>
          </p:cNvSpPr>
          <p:nvPr>
            <p:ph type="sldNum" idx="12"/>
          </p:nvPr>
        </p:nvSpPr>
        <p:spPr>
          <a:xfrm>
            <a:off x="11674684" y="116631"/>
            <a:ext cx="397979" cy="360041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 w="41275" cap="flat" cmpd="dbl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459" name="Google Shape;459;p42"/>
          <p:cNvSpPr/>
          <p:nvPr/>
        </p:nvSpPr>
        <p:spPr>
          <a:xfrm>
            <a:off x="7536160" y="1624853"/>
            <a:ext cx="447686" cy="2841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42">
            <a:hlinkClick r:id="rId3" action="ppaction://hlinksldjump"/>
          </p:cNvPr>
          <p:cNvSpPr/>
          <p:nvPr/>
        </p:nvSpPr>
        <p:spPr>
          <a:xfrm>
            <a:off x="11856640" y="6589998"/>
            <a:ext cx="216022" cy="216024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3"/>
          <p:cNvSpPr txBox="1">
            <a:spLocks noGrp="1"/>
          </p:cNvSpPr>
          <p:nvPr>
            <p:ph type="title"/>
          </p:nvPr>
        </p:nvSpPr>
        <p:spPr>
          <a:xfrm>
            <a:off x="1647568" y="719668"/>
            <a:ext cx="9603528" cy="134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Times New Roman"/>
              <a:buNone/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доходы консолидированного бюджета района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467" name="Google Shape;467;p43"/>
          <p:cNvSpPr txBox="1">
            <a:spLocks noGrp="1"/>
          </p:cNvSpPr>
          <p:nvPr>
            <p:ph type="sldNum" idx="12"/>
          </p:nvPr>
        </p:nvSpPr>
        <p:spPr>
          <a:xfrm>
            <a:off x="11674684" y="116631"/>
            <a:ext cx="397979" cy="360041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 w="41275" cap="flat" cmpd="dbl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468" name="Google Shape;468;p43">
            <a:hlinkClick r:id="rId3" action="ppaction://hlinksldjump"/>
          </p:cNvPr>
          <p:cNvSpPr/>
          <p:nvPr/>
        </p:nvSpPr>
        <p:spPr>
          <a:xfrm>
            <a:off x="11856640" y="6589998"/>
            <a:ext cx="216022" cy="216024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159D8F3-4BBE-4CF7-BAF1-3F30C3A97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774755"/>
              </p:ext>
            </p:extLst>
          </p:nvPr>
        </p:nvGraphicFramePr>
        <p:xfrm>
          <a:off x="2226364" y="2272144"/>
          <a:ext cx="8209721" cy="386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5"/>
          <p:cNvSpPr txBox="1">
            <a:spLocks noGrp="1"/>
          </p:cNvSpPr>
          <p:nvPr>
            <p:ph type="title"/>
          </p:nvPr>
        </p:nvSpPr>
        <p:spPr>
          <a:xfrm>
            <a:off x="2295939" y="624110"/>
            <a:ext cx="8527774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Times New Roman"/>
              <a:buNone/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 - защищенные расходы консолидированного бюджета</a:t>
            </a:r>
            <a:endParaRPr dirty="0"/>
          </a:p>
        </p:txBody>
      </p:sp>
      <p:sp>
        <p:nvSpPr>
          <p:cNvPr id="482" name="Google Shape;482;p45"/>
          <p:cNvSpPr txBox="1">
            <a:spLocks noGrp="1"/>
          </p:cNvSpPr>
          <p:nvPr>
            <p:ph type="body" idx="1"/>
          </p:nvPr>
        </p:nvSpPr>
        <p:spPr>
          <a:xfrm>
            <a:off x="2589212" y="2673626"/>
            <a:ext cx="9085472" cy="323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Заработная плата и начисления на заработную плату – 49203,2 тыс. рублей </a:t>
            </a:r>
            <a:endParaRPr dirty="0"/>
          </a:p>
          <a:p>
            <a:pPr marL="342900">
              <a:buSzPts val="2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Коммунальные услуги – 6316,6 тыс. рублей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Субсидии на транспорт, ЖКХ, топливо для населения – 5735,5 тыс. рублей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Трансферты населению ( в т. ч. медикаменты и питание) – 2410,8 тыс. рублей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483" name="Google Shape;483;p45"/>
          <p:cNvSpPr txBox="1">
            <a:spLocks noGrp="1"/>
          </p:cNvSpPr>
          <p:nvPr>
            <p:ph type="sldNum" idx="12"/>
          </p:nvPr>
        </p:nvSpPr>
        <p:spPr>
          <a:xfrm>
            <a:off x="11674684" y="116631"/>
            <a:ext cx="397979" cy="360041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 w="41275" cap="flat" cmpd="dbl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/>
              <a:t>7</a:t>
            </a:fld>
            <a:endParaRPr sz="1400"/>
          </a:p>
        </p:txBody>
      </p:sp>
      <p:sp>
        <p:nvSpPr>
          <p:cNvPr id="484" name="Google Shape;484;p45">
            <a:hlinkClick r:id="rId3" action="ppaction://hlinksldjump"/>
          </p:cNvPr>
          <p:cNvSpPr/>
          <p:nvPr/>
        </p:nvSpPr>
        <p:spPr>
          <a:xfrm>
            <a:off x="11856640" y="6589998"/>
            <a:ext cx="216022" cy="216024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261</Words>
  <Application>Microsoft Office PowerPoint</Application>
  <PresentationFormat>Широкоэкранный</PresentationFormat>
  <Paragraphs>76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Wingdings</vt:lpstr>
      <vt:lpstr>Noto Sans Symbols</vt:lpstr>
      <vt:lpstr>Calibri</vt:lpstr>
      <vt:lpstr>Century Gothic</vt:lpstr>
      <vt:lpstr>Times New Roman</vt:lpstr>
      <vt:lpstr>Легкий дым</vt:lpstr>
      <vt:lpstr>                     для граждан                                 на 2026 год                              </vt:lpstr>
      <vt:lpstr>Оглавление</vt:lpstr>
      <vt:lpstr>Состав расходов  консолидированного бюджета района </vt:lpstr>
      <vt:lpstr>Структура консолидированного бюджета Верхнедвинского района</vt:lpstr>
      <vt:lpstr>Структура бюджета района</vt:lpstr>
      <vt:lpstr>Основные доходы консолидированного бюджета района</vt:lpstr>
      <vt:lpstr>Социально - защищенные расходы консолидированного бюджета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граждан                                 на 2023 год                              Верхнедвинский район</dc:title>
  <dc:creator>яяя</dc:creator>
  <cp:lastModifiedBy>Камагурова Ольга Станиславовна</cp:lastModifiedBy>
  <cp:revision>35</cp:revision>
  <dcterms:modified xsi:type="dcterms:W3CDTF">2026-02-25T06:27:33Z</dcterms:modified>
</cp:coreProperties>
</file>